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notesMaster" Target="notesMasters/notesMaster1.xml" /><Relationship Id="rId20" Type="http://schemas.openxmlformats.org/officeDocument/2006/relationships/viewProps" Target="viewProps.xml" /><Relationship Id="rId19" Type="http://schemas.openxmlformats.org/officeDocument/2006/relationships/presProps" Target="presProps.xml" /><Relationship Id="rId1" Type="http://schemas.openxmlformats.org/officeDocument/2006/relationships/slideMaster" Target="slideMasters/slideMaster1.xml" /><Relationship Id="rId22" Type="http://schemas.openxmlformats.org/officeDocument/2006/relationships/tableStyles" Target="tableStyles.xml" /><Relationship Id="rId21" Type="http://schemas.openxmlformats.org/officeDocument/2006/relationships/theme" Target="theme/theme1.xml" /></Relationships>
</file>

<file path=ppt/media/image1.pn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is the abstract that may have attracted you to the talk. You can read it later because I’m going to tell you …</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 interviewed doctoral students about their use of tools required in research, including statistical software, software development software such as IDEs, molecular modeling software used in computational chemistry, and document production software such as LaTeX and Microsoft Word. A particularly surprising finding was the difficulty in asking more senior colleagues to alter work practices to accommodate screen reader issues. For example, one participant hesitated to ask colleagues to add their initials to document comments because their screen reader skipped over names on comments. Another hesitated to ask senior colleagues why they hadn’t entered comments, even though they had but Microsoft Word divided the comments into frames that were not available to the screen reader.</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It remains to study faculty advisors of doctoral students. We want to know if they are aware of the situation and whether they see themselves as advocates for their students.</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We’ve published four papers so far on disabled doctoral students in computing-intensive disciplines. We’re motivated by the desire to improve the pipeline from research consumers to research producers.</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Are there barriers to disabled doctoral students? Yes! There are plenty of barriers, especially academic ableism, which has been written about but remains understudied in peer-reviewed venues.</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 conducted interviews with three groups of people, students, staff, and faculty advisors (haven’t published on advisors yet) and analyzed websites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 used what is currently the most popular method in the Human Computer Interaction research world for analyzing interview data. Actually this book was just published but the method in one form or another has been around since the mid oughts.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If you have no background in these topics, you can better understand this research by reviewing five introductory slideshows I produced as part of a TeachAccess grant to spread the word.</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It was unsurprising to find a big access gap, particularly given that we know that disabled doctoral students are underrepresented. This first phase of our project just delineated the size of the gap.</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What was more eye-opening was the discovery of the exhausting survival effort required of doctoral students with disabilities. Just to reach equity takes as much time and effort as doctoral studies themselves. Students described, for example, that there are such extensive delays in making pdfs accessible that they sometimes give up working with disability services offices. Similarly, they give up working with disability services because the quality of the work translating pdfs is unacceptable.</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We were surprised to find that all the staff we spoke to were generalists who fell into the disability services field accidentally through serving as college staff in other areas and feeling that disability services represented a worthy effort to get involved in. They had no special training and several expressed difficulties understanding assistive technology, as well as difficulty understanding applicable laws and regulations.</a:t>
            </a:r>
          </a:p>
          <a:p>
            <a:pPr lvl="0" indent="0" marL="0">
              <a:buNone/>
            </a:pPr>
          </a:p>
          <a:p>
            <a:pPr lvl="0" indent="0" marL="0">
              <a:buNone/>
            </a:pPr>
            <a:r>
              <a:rPr/>
              <a:t>Further, they were uncomfortable providing accommodations for research activity as opposed to classroom activity, and graduates as opposed to undergraduates.</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doi.org/10.1145/3373625.3416989" TargetMode="External" /><Relationship Id="rId3" Type="http://schemas.openxmlformats.org/officeDocument/2006/relationships/hyperlink" Target="https://doi.org/10.1145/3411764.3445277" TargetMode="External" /><Relationship Id="rId4" Type="http://schemas.openxmlformats.org/officeDocument/2006/relationships/hyperlink" Target="https://doi.org/10.1145/3555609" TargetMode="External" /><Relationship Id="rId5" Type="http://schemas.openxmlformats.org/officeDocument/2006/relationships/hyperlink" Target="https://doi.org/10.1145/3441852.3471231" TargetMode="Externa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hyperlink" Target="https://ncses.nsf.gov/pubs/nsf20301/report" TargetMode="External"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s>
</file>

<file path=ppt/slides/_rels/slide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notesSlide" Target="../notesSlides/notesSlide5.xml" /><Relationship Id="rId3" Type="http://schemas.openxmlformats.org/officeDocument/2006/relationships/image" Target="../media/image1.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hyperlink" Target="https://mickmcquaid.com/accessibilitySlides.html"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jp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Lightning Talk:AccessibilityforDisabled Scholars</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Mick McQuaid</a:t>
            </a:r>
          </a:p>
        </p:txBody>
      </p:sp>
      <p:sp>
        <p:nvSpPr>
          <p:cNvPr id="4" name="Date Placeholder 3"/>
          <p:cNvSpPr>
            <a:spLocks noGrp="1"/>
          </p:cNvSpPr>
          <p:nvPr>
            <p:ph idx="10" sz="half" type="dt"/>
          </p:nvPr>
        </p:nvSpPr>
        <p:spPr/>
        <p:txBody>
          <a:bodyPr/>
          <a:lstStyle/>
          <a:p>
            <a:pPr lvl="0" indent="0" marL="0">
              <a:buNone/>
            </a:pPr>
            <a:r>
              <a:rPr/>
              <a:t>4/6/23</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Bridging the chasm of inaccessibility</a:t>
            </a:r>
          </a:p>
        </p:txBody>
      </p:sp>
      <p:sp>
        <p:nvSpPr>
          <p:cNvPr id="3" name="Content Placeholder 2"/>
          <p:cNvSpPr>
            <a:spLocks noGrp="1"/>
          </p:cNvSpPr>
          <p:nvPr>
            <p:ph idx="1"/>
          </p:nvPr>
        </p:nvSpPr>
        <p:spPr/>
        <p:txBody>
          <a:bodyPr/>
          <a:lstStyle/>
          <a:p>
            <a:pPr lvl="0"/>
            <a:r>
              <a:rPr/>
              <a:t>graduate-level productivity is one thing, but …</a:t>
            </a:r>
          </a:p>
          <a:p>
            <a:pPr lvl="0"/>
            <a:r>
              <a:rPr/>
              <a:t>the burden of survival means extra effort disabled scholars must sustain</a:t>
            </a:r>
          </a:p>
          <a:p>
            <a:pPr lvl="0" indent="0" marL="0">
              <a:buNone/>
            </a:pPr>
            <a:r>
              <a:rPr/>
              <a:t>reported in Shinohara, McQuaid, and Jacobo (2021)</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Understanding disability services</a:t>
            </a:r>
          </a:p>
        </p:txBody>
      </p:sp>
      <p:sp>
        <p:nvSpPr>
          <p:cNvPr id="3" name="Content Placeholder 2"/>
          <p:cNvSpPr>
            <a:spLocks noGrp="1"/>
          </p:cNvSpPr>
          <p:nvPr>
            <p:ph idx="1"/>
          </p:nvPr>
        </p:nvSpPr>
        <p:spPr/>
        <p:txBody>
          <a:bodyPr/>
          <a:lstStyle/>
          <a:p>
            <a:pPr lvl="0"/>
            <a:r>
              <a:rPr/>
              <a:t>Policies and attitudes ascribed to disability, technology, and faculty</a:t>
            </a:r>
          </a:p>
          <a:p>
            <a:pPr lvl="0"/>
            <a:r>
              <a:rPr/>
              <a:t>Impacts of policies and perspectives on accommodation decisions for graduate students</a:t>
            </a:r>
          </a:p>
          <a:p>
            <a:pPr lvl="0" indent="0" marL="0">
              <a:buNone/>
            </a:pPr>
            <a:r>
              <a:rPr/>
              <a:t>reported in Tamjeed et al. (2021)</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Advanced tool use by scholars with disabilities</a:t>
            </a:r>
          </a:p>
        </p:txBody>
      </p:sp>
      <p:sp>
        <p:nvSpPr>
          <p:cNvPr id="3" name="Content Placeholder 2"/>
          <p:cNvSpPr>
            <a:spLocks noGrp="1"/>
          </p:cNvSpPr>
          <p:nvPr>
            <p:ph idx="1"/>
          </p:nvPr>
        </p:nvSpPr>
        <p:spPr/>
        <p:txBody>
          <a:bodyPr/>
          <a:lstStyle/>
          <a:p>
            <a:pPr lvl="0"/>
            <a:r>
              <a:rPr/>
              <a:t>Inaccessible tools complicate research tasks, and</a:t>
            </a:r>
          </a:p>
          <a:p>
            <a:pPr lvl="0"/>
            <a:r>
              <a:rPr/>
              <a:t>contribute to social entanglements in collaborative relationship</a:t>
            </a:r>
          </a:p>
          <a:p>
            <a:pPr lvl="0" indent="0" marL="0">
              <a:buNone/>
            </a:pPr>
            <a:r>
              <a:rPr/>
              <a:t>reported in Shinohara et al. (2022)</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Future: faculty advisors</a:t>
            </a:r>
          </a:p>
        </p:txBody>
      </p:sp>
      <p:sp>
        <p:nvSpPr>
          <p:cNvPr id="3" name="Content Placeholder 2"/>
          <p:cNvSpPr>
            <a:spLocks noGrp="1"/>
          </p:cNvSpPr>
          <p:nvPr>
            <p:ph idx="1"/>
          </p:nvPr>
        </p:nvSpPr>
        <p:spPr/>
        <p:txBody>
          <a:bodyPr/>
          <a:lstStyle/>
          <a:p>
            <a:pPr lvl="0"/>
            <a:r>
              <a:rPr/>
              <a:t>Do faculty advisors know what obstacles students face?</a:t>
            </a:r>
          </a:p>
          <a:p>
            <a:pPr lvl="0"/>
            <a:r>
              <a:rPr/>
              <a:t>How do faculty see themselves as advocates for students?</a:t>
            </a:r>
          </a:p>
          <a:p>
            <a:pPr lvl="0" indent="0" marL="0">
              <a:spcBef>
                <a:spcPts val="3000"/>
              </a:spcBef>
              <a:buNone/>
            </a:pPr>
            <a:r>
              <a:rPr b="1"/>
              <a:t>Team</a:t>
            </a:r>
          </a:p>
          <a:p>
            <a:pPr lvl="0"/>
            <a:r>
              <a:rPr/>
              <a:t>Kristen Shinohara, leader</a:t>
            </a:r>
          </a:p>
          <a:p>
            <a:pPr lvl="0"/>
            <a:r>
              <a:rPr/>
              <a:t>Murtaza Tamjeed, doctoral student</a:t>
            </a:r>
          </a:p>
          <a:p>
            <a:pPr lvl="0"/>
            <a:r>
              <a:rPr/>
              <a:t>Mick McQuaid</a:t>
            </a:r>
          </a:p>
          <a:p>
            <a:pPr lvl="0" indent="0" marL="0">
              <a:spcBef>
                <a:spcPts val="3000"/>
              </a:spcBef>
              <a:buNone/>
            </a:pPr>
            <a:r>
              <a:rPr b="1"/>
              <a:t>Former members</a:t>
            </a:r>
          </a:p>
          <a:p>
            <a:pPr lvl="0"/>
            <a:r>
              <a:rPr/>
              <a:t>Dymen Barkins</a:t>
            </a:r>
          </a:p>
          <a:p>
            <a:pPr lvl="0"/>
            <a:r>
              <a:rPr/>
              <a:t>Nayeri Jacobo</a:t>
            </a:r>
          </a:p>
          <a:p>
            <a:pPr lvl="0"/>
            <a:r>
              <a:rPr/>
              <a:t>Tom Oh</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References</a:t>
            </a:r>
          </a:p>
        </p:txBody>
      </p:sp>
      <p:sp>
        <p:nvSpPr>
          <p:cNvPr id="3" name="Content Placeholder 2"/>
          <p:cNvSpPr>
            <a:spLocks noGrp="1"/>
          </p:cNvSpPr>
          <p:nvPr>
            <p:ph idx="1"/>
          </p:nvPr>
        </p:nvSpPr>
        <p:spPr/>
        <p:txBody>
          <a:bodyPr/>
          <a:lstStyle/>
          <a:p>
            <a:pPr lvl="0" indent="0" marL="0">
              <a:buNone/>
            </a:pPr>
            <a:r>
              <a:rPr/>
              <a:t>Braun, Virgina, and Victoria Clarke. 2022. </a:t>
            </a:r>
            <a:r>
              <a:rPr i="1"/>
              <a:t>Thematic Analysis: A Practical Guide</a:t>
            </a:r>
            <a:r>
              <a:rPr/>
              <a:t>. London: Sage Publications.</a:t>
            </a:r>
          </a:p>
          <a:p>
            <a:pPr lvl="0" indent="0" marL="0">
              <a:buNone/>
            </a:pPr>
            <a:r>
              <a:rPr/>
              <a:t>Shinohara, Kristen, Michael McQuaid, and Nayeri Jacobo. 2020. “Access Differential and Inequitable Access: Inaccessibility for Doctoral Students in Computing.” In </a:t>
            </a:r>
            <a:r>
              <a:rPr i="1"/>
              <a:t>The 22nd International ACM SIGACCESS Conference on Computers and Accessibility</a:t>
            </a:r>
            <a:r>
              <a:rPr/>
              <a:t>. ACM. </a:t>
            </a:r>
            <a:r>
              <a:rPr>
                <a:hlinkClick r:id="rId2"/>
              </a:rPr>
              <a:t>https://doi.org/10.1145/3373625.3416989</a:t>
            </a:r>
            <a:r>
              <a:rPr/>
              <a:t>.</a:t>
            </a:r>
          </a:p>
          <a:p>
            <a:pPr lvl="0" indent="0" marL="0">
              <a:buNone/>
            </a:pPr>
            <a:r>
              <a:rPr/>
              <a:t>Shinohara, Kristen, Mick McQuaid, and Nayeri Jacobo. 2021. “The Burden of Survival: How Doctoral Students in Computing Bridge the Chasm of Inaccessibility.” In </a:t>
            </a:r>
            <a:r>
              <a:rPr i="1"/>
              <a:t>Proceedings of the 2021 CHI Conference on Human Factors in Computing Systems</a:t>
            </a:r>
            <a:r>
              <a:rPr/>
              <a:t>. New York, NY, USA: Association for Computing Machinery. </a:t>
            </a:r>
            <a:r>
              <a:rPr>
                <a:hlinkClick r:id="rId3"/>
              </a:rPr>
              <a:t>https://doi.org/10.1145/3411764.3445277</a:t>
            </a:r>
            <a:r>
              <a:rPr/>
              <a:t>.</a:t>
            </a:r>
          </a:p>
          <a:p>
            <a:pPr lvl="0" indent="0" marL="0">
              <a:buNone/>
            </a:pPr>
            <a:r>
              <a:rPr/>
              <a:t>Shinohara, Kristen, Murtaza Tamjeed, Michael McQuaid, and Dymen A. Barkins. 2022. “Usability, Accessibility and Social Entanglements in Advanced Tool Use by Vision Impaired Graduate Students.” </a:t>
            </a:r>
            <a:r>
              <a:rPr i="1"/>
              <a:t>Proceedings of the ACM on Human-Computer Interaction</a:t>
            </a:r>
            <a:r>
              <a:rPr/>
              <a:t> 6 (CSCW2): 1–21. </a:t>
            </a:r>
            <a:r>
              <a:rPr>
                <a:hlinkClick r:id="rId4"/>
              </a:rPr>
              <a:t>https://doi.org/10.1145/3555609</a:t>
            </a:r>
            <a:r>
              <a:rPr/>
              <a:t>.</a:t>
            </a:r>
          </a:p>
          <a:p>
            <a:pPr lvl="0" indent="0" marL="0">
              <a:buNone/>
            </a:pPr>
            <a:r>
              <a:rPr/>
              <a:t>Tamjeed, Murtaza, Vinita Tibdewal, Madison Russell, Michael McQuaid, Tae Oh, and Kristen Shinohara. 2021. “Understanding Disability Services Toward Improving Graduate Student Support.” In </a:t>
            </a:r>
            <a:r>
              <a:rPr i="1"/>
              <a:t>The 23rd International ACM SIGACCESS Conference on Computers and Accessibility</a:t>
            </a:r>
            <a:r>
              <a:rPr/>
              <a:t>. ACM. </a:t>
            </a:r>
            <a:r>
              <a:rPr>
                <a:hlinkClick r:id="rId5"/>
              </a:rPr>
              <a:t>https://doi.org/10.1145/3441852.3471231</a:t>
            </a:r>
            <a:r>
              <a:rPr/>
              <a:t>.</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END</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Colophon</a:t>
            </a:r>
          </a:p>
        </p:txBody>
      </p:sp>
      <p:sp>
        <p:nvSpPr>
          <p:cNvPr id="3" name="Content Placeholder 2"/>
          <p:cNvSpPr>
            <a:spLocks noGrp="1"/>
          </p:cNvSpPr>
          <p:nvPr>
            <p:ph idx="1"/>
          </p:nvPr>
        </p:nvSpPr>
        <p:spPr/>
        <p:txBody>
          <a:bodyPr/>
          <a:lstStyle/>
          <a:p>
            <a:pPr lvl="0" indent="0" marL="0">
              <a:buNone/>
            </a:pPr>
            <a:r>
              <a:rPr/>
              <a:t>This slideshow was produced using </a:t>
            </a:r>
            <a:r>
              <a:rPr>
                <a:latin typeface="Courier"/>
              </a:rPr>
              <a:t>quarto</a:t>
            </a:r>
          </a:p>
          <a:p>
            <a:pPr lvl="0" indent="0" marL="0">
              <a:buNone/>
            </a:pPr>
            <a:r>
              <a:rPr/>
              <a:t>Fonts are </a:t>
            </a:r>
            <a:r>
              <a:rPr i="1"/>
              <a:t>League Gothic</a:t>
            </a:r>
            <a:r>
              <a:rPr/>
              <a:t> and </a:t>
            </a:r>
            <a:r>
              <a:rPr i="1"/>
              <a:t>Lato</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Abstract</a:t>
            </a:r>
          </a:p>
        </p:txBody>
      </p:sp>
      <p:sp>
        <p:nvSpPr>
          <p:cNvPr id="3" name="Content Placeholder 2"/>
          <p:cNvSpPr>
            <a:spLocks noGrp="1"/>
          </p:cNvSpPr>
          <p:nvPr>
            <p:ph idx="1"/>
          </p:nvPr>
        </p:nvSpPr>
        <p:spPr/>
        <p:txBody>
          <a:bodyPr/>
          <a:lstStyle/>
          <a:p>
            <a:pPr lvl="0" indent="0" marL="0">
              <a:buNone/>
            </a:pPr>
            <a:r>
              <a:rPr/>
              <a:t>Disabled people are drastically underrepresented in the academic community. Why? In a series of four papers, we have interviewed blind and low vision, as well as deaf and hard of hearing graduate students, their advisors, the disability services staff who try to help them, and have explored the advanced tools they use in computationally intensive disciplines. We have found that many of the usual suspects, such as inaccessible pdfs, stand in their way, but have also encountered a few surprises!</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Who?</a:t>
            </a:r>
          </a:p>
        </p:txBody>
      </p:sp>
      <p:sp>
        <p:nvSpPr>
          <p:cNvPr id="3" name="Content Placeholder 2"/>
          <p:cNvSpPr>
            <a:spLocks noGrp="1"/>
          </p:cNvSpPr>
          <p:nvPr>
            <p:ph idx="1"/>
          </p:nvPr>
        </p:nvSpPr>
        <p:spPr/>
        <p:txBody>
          <a:bodyPr/>
          <a:lstStyle/>
          <a:p>
            <a:pPr lvl="0"/>
            <a:r>
              <a:rPr/>
              <a:t>Disabled doctoral students in computing-intensive disciplines</a:t>
            </a:r>
          </a:p>
          <a:p>
            <a:pPr lvl="0"/>
            <a:r>
              <a:rPr/>
              <a:t>Doctoral students with disabilities are drastically underrepresented, according to </a:t>
            </a:r>
            <a:r>
              <a:rPr>
                <a:hlinkClick r:id="rId3"/>
              </a:rPr>
              <a:t>NSF</a:t>
            </a:r>
          </a:p>
          <a:p>
            <a:pPr lvl="0" indent="0" marL="0">
              <a:buNone/>
            </a:pPr>
            <a:r>
              <a:rPr/>
              <a:t>(</a:t>
            </a:r>
            <a:r>
              <a:rPr i="1"/>
              <a:t>I alternate person-first and identity-first language in recognition of the community divide over this terminology.</a:t>
            </a:r>
            <a:r>
              <a:rPr/>
              <a:t>)</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a:t>
            </a:r>
          </a:p>
        </p:txBody>
      </p:sp>
      <p:sp>
        <p:nvSpPr>
          <p:cNvPr id="3" name="Content Placeholder 2"/>
          <p:cNvSpPr>
            <a:spLocks noGrp="1"/>
          </p:cNvSpPr>
          <p:nvPr>
            <p:ph idx="1"/>
          </p:nvPr>
        </p:nvSpPr>
        <p:spPr/>
        <p:txBody>
          <a:bodyPr/>
          <a:lstStyle/>
          <a:p>
            <a:pPr lvl="0" indent="0" marL="0">
              <a:buNone/>
            </a:pPr>
            <a:r>
              <a:rPr/>
              <a:t>Why are doctoral students with disabilities underrepresented? Are there barriers standing in their way?</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How?</a:t>
            </a:r>
          </a:p>
        </p:txBody>
      </p:sp>
      <p:sp>
        <p:nvSpPr>
          <p:cNvPr id="3" name="Content Placeholder 2"/>
          <p:cNvSpPr>
            <a:spLocks noGrp="1"/>
          </p:cNvSpPr>
          <p:nvPr>
            <p:ph idx="1"/>
          </p:nvPr>
        </p:nvSpPr>
        <p:spPr/>
        <p:txBody>
          <a:bodyPr/>
          <a:lstStyle/>
          <a:p>
            <a:pPr lvl="0"/>
            <a:r>
              <a:rPr/>
              <a:t>Interviews with disabled doctoral students</a:t>
            </a:r>
          </a:p>
          <a:p>
            <a:pPr lvl="0"/>
            <a:r>
              <a:rPr/>
              <a:t>Interviews with students specifically concerning tool accessibility</a:t>
            </a:r>
          </a:p>
          <a:p>
            <a:pPr lvl="0"/>
            <a:r>
              <a:rPr/>
              <a:t>Interviews with disabilities services staff / Analysis of disabilities services websites</a:t>
            </a:r>
          </a:p>
          <a:p>
            <a:pPr lvl="0"/>
            <a:r>
              <a:rPr/>
              <a:t>Interviews with advisors of doctoral students with disabilities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Method</a:t>
            </a:r>
          </a:p>
        </p:txBody>
      </p:sp>
      <p:sp>
        <p:nvSpPr>
          <p:cNvPr id="4" name="Text Placeholder 3"/>
          <p:cNvSpPr>
            <a:spLocks noGrp="1"/>
          </p:cNvSpPr>
          <p:nvPr>
            <p:ph idx="2" sz="half" type="body"/>
          </p:nvPr>
        </p:nvSpPr>
        <p:spPr/>
        <p:txBody>
          <a:bodyPr/>
          <a:lstStyle/>
          <a:p>
            <a:pPr lvl="0" indent="0" marL="0">
              <a:buNone/>
            </a:pPr>
            <a:r>
              <a:rPr/>
              <a:t>Reflexive thematic analysis, Braun and Clarke (2022)</a:t>
            </a:r>
          </a:p>
        </p:txBody>
      </p:sp>
      <p:pic>
        <p:nvPicPr>
          <p:cNvPr descr="fiThematicGuide.png" id="0" name="Picture 1"/>
          <p:cNvPicPr>
            <a:picLocks noGrp="1" noChangeAspect="1"/>
          </p:cNvPicPr>
          <p:nvPr/>
        </p:nvPicPr>
        <p:blipFill>
          <a:blip r:embed="rId3"/>
          <a:stretch>
            <a:fillRect/>
          </a:stretch>
        </p:blipFill>
        <p:spPr bwMode="auto">
          <a:xfrm>
            <a:off x="4381500" y="203200"/>
            <a:ext cx="3479800" cy="43815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Prereqs</a:t>
            </a:r>
          </a:p>
        </p:txBody>
      </p:sp>
      <p:sp>
        <p:nvSpPr>
          <p:cNvPr id="3" name="Content Placeholder 2"/>
          <p:cNvSpPr>
            <a:spLocks noGrp="1"/>
          </p:cNvSpPr>
          <p:nvPr>
            <p:ph idx="1"/>
          </p:nvPr>
        </p:nvSpPr>
        <p:spPr/>
        <p:txBody>
          <a:bodyPr/>
          <a:lstStyle/>
          <a:p>
            <a:pPr lvl="0" indent="0" marL="0">
              <a:buNone/>
            </a:pPr>
            <a:r>
              <a:rPr/>
              <a:t>If you don’t know anything about ableism, disability identity, or the history of disability rights, check out </a:t>
            </a:r>
            <a:r>
              <a:rPr>
                <a:hlinkClick r:id="rId3"/>
              </a:rPr>
              <a:t>https://mickmcquaid.com/accessibilitySlides.html</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fiSteps.jpg" id="0" name="Picture 1"/>
          <p:cNvPicPr>
            <a:picLocks noGrp="1" noChangeAspect="1"/>
          </p:cNvPicPr>
          <p:nvPr/>
        </p:nvPicPr>
        <p:blipFill>
          <a:blip r:embed="rId2"/>
          <a:stretch>
            <a:fillRect/>
          </a:stretch>
        </p:blipFill>
        <p:spPr bwMode="auto">
          <a:xfrm>
            <a:off x="3302000" y="1193800"/>
            <a:ext cx="25400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Initial interviews found …</a:t>
            </a:r>
          </a:p>
        </p:txBody>
      </p:sp>
      <p:sp>
        <p:nvSpPr>
          <p:cNvPr id="3" name="Content Placeholder 2"/>
          <p:cNvSpPr>
            <a:spLocks noGrp="1"/>
          </p:cNvSpPr>
          <p:nvPr>
            <p:ph idx="1"/>
          </p:nvPr>
        </p:nvSpPr>
        <p:spPr/>
        <p:txBody>
          <a:bodyPr/>
          <a:lstStyle/>
          <a:p>
            <a:pPr lvl="0" indent="0" marL="0">
              <a:buNone/>
            </a:pPr>
            <a:r>
              <a:rPr/>
              <a:t>… two forms of access inequality</a:t>
            </a:r>
          </a:p>
          <a:p>
            <a:pPr lvl="0" indent="-342900" marL="342900">
              <a:buAutoNum type="arabicPeriod"/>
            </a:pPr>
            <a:r>
              <a:rPr/>
              <a:t>Access differential: the gap between the access that non/disabled students experience, and</a:t>
            </a:r>
          </a:p>
          <a:p>
            <a:pPr lvl="0" indent="-342900" marL="342900">
              <a:buAutoNum type="arabicPeriod"/>
            </a:pPr>
            <a:r>
              <a:rPr/>
              <a:t>Inequitable access: the degree of inadequacy of existing accommodations to address inaccessibility</a:t>
            </a:r>
          </a:p>
          <a:p>
            <a:pPr lvl="0" indent="0" marL="0">
              <a:buNone/>
            </a:pPr>
            <a:r>
              <a:rPr/>
              <a:t>reported in Shinohara, McQuaid, and Jacobo (2020)</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Lightning Talk: Accessibility for Disabled Scholars</dc:title>
  <dc:creator>Mick McQuaid</dc:creator>
  <cp:keywords/>
  <dcterms:created xsi:type="dcterms:W3CDTF">2023-04-04T18:26:47Z</dcterms:created>
  <dcterms:modified xsi:type="dcterms:W3CDTF">2023-04-04T18:26:47Z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ibliography">
    <vt:lpwstr>master.bib</vt:lpwstr>
  </property>
  <property fmtid="{D5CDD505-2E9C-101B-9397-08002B2CF9AE}" pid="5" name="by-author">
    <vt:lpwstr/>
  </property>
  <property fmtid="{D5CDD505-2E9C-101B-9397-08002B2CF9AE}" pid="6" name="date">
    <vt:lpwstr>4/6/23</vt:lpwstr>
  </property>
  <property fmtid="{D5CDD505-2E9C-101B-9397-08002B2CF9AE}" pid="7" name="header-includes">
    <vt:lpwstr/>
  </property>
  <property fmtid="{D5CDD505-2E9C-101B-9397-08002B2CF9AE}" pid="8" name="include-after">
    <vt:lpwstr/>
  </property>
  <property fmtid="{D5CDD505-2E9C-101B-9397-08002B2CF9AE}" pid="9" name="include-before">
    <vt:lpwstr/>
  </property>
  <property fmtid="{D5CDD505-2E9C-101B-9397-08002B2CF9AE}" pid="10" name="labels">
    <vt:lpwstr/>
  </property>
  <property fmtid="{D5CDD505-2E9C-101B-9397-08002B2CF9AE}" pid="11" name="toc-title">
    <vt:lpwstr>Table of contents</vt:lpwstr>
  </property>
</Properties>
</file>